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61" r:id="rId4"/>
    <p:sldId id="258" r:id="rId5"/>
    <p:sldId id="259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71C18E6-B2E9-497D-AB42-C3708024BB0D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136B422-3A8B-460C-B179-592FFD3A28C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136B422-3A8B-460C-B179-592FFD3A28C3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43C76CBE-2DB5-4CB1-808E-67E98C36C2AF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BE43DF00-3743-40F7-A70F-E3EF87A530D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13" Type="http://schemas.openxmlformats.org/officeDocument/2006/relationships/image" Target="../media/image16.png"/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12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11" Type="http://schemas.openxmlformats.org/officeDocument/2006/relationships/image" Target="../media/image14.png"/><Relationship Id="rId5" Type="http://schemas.openxmlformats.org/officeDocument/2006/relationships/image" Target="../media/image8.png"/><Relationship Id="rId10" Type="http://schemas.openxmlformats.org/officeDocument/2006/relationships/image" Target="../media/image13.png"/><Relationship Id="rId4" Type="http://schemas.openxmlformats.org/officeDocument/2006/relationships/image" Target="../media/image7.png"/><Relationship Id="rId9" Type="http://schemas.openxmlformats.org/officeDocument/2006/relationships/image" Target="../media/image12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733800" y="5981700"/>
            <a:ext cx="6400800" cy="1752600"/>
          </a:xfrm>
        </p:spPr>
        <p:txBody>
          <a:bodyPr/>
          <a:lstStyle/>
          <a:p>
            <a:r>
              <a:rPr lang="en-US" dirty="0" smtClean="0"/>
              <a:t>David, Griffin, Zoe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Reader Response Theory </a:t>
            </a:r>
            <a:endParaRPr lang="en-US" dirty="0"/>
          </a:p>
        </p:txBody>
      </p:sp>
      <p:pic>
        <p:nvPicPr>
          <p:cNvPr id="4" name="Picture 3" descr="1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276600"/>
            <a:ext cx="3848100" cy="263687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 Response Theory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Focus on the reader</a:t>
            </a:r>
          </a:p>
          <a:p>
            <a:r>
              <a:rPr lang="en-US" dirty="0" smtClean="0"/>
              <a:t>Reactions of individual groups </a:t>
            </a:r>
          </a:p>
          <a:p>
            <a:r>
              <a:rPr lang="en-US" dirty="0" smtClean="0"/>
              <a:t>Different backgrounds lead to different interpretations  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6" name="Picture 5" descr="2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58000" y="1447800"/>
            <a:ext cx="1933575" cy="1323975"/>
          </a:xfrm>
          <a:prstGeom prst="rect">
            <a:avLst/>
          </a:prstGeom>
        </p:spPr>
      </p:pic>
      <p:pic>
        <p:nvPicPr>
          <p:cNvPr id="7" name="Picture 6" descr="3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676400" y="4038600"/>
            <a:ext cx="2295525" cy="1381125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6477000" y="2971800"/>
            <a:ext cx="24384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What they get out of a text  ^^^^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267200" y="4038600"/>
            <a:ext cx="321754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Will be different from </a:t>
            </a:r>
          </a:p>
          <a:p>
            <a:r>
              <a:rPr lang="en-US" dirty="0" smtClean="0"/>
              <a:t>what he gets out of that same </a:t>
            </a:r>
          </a:p>
          <a:p>
            <a:r>
              <a:rPr lang="en-US" dirty="0" smtClean="0"/>
              <a:t>text </a:t>
            </a:r>
          </a:p>
          <a:p>
            <a:r>
              <a:rPr lang="en-US" dirty="0" smtClean="0">
                <a:sym typeface="Wingdings" pitchFamily="2" charset="2"/>
              </a:rPr>
              <a:t>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8" grpId="0" build="allAtOnce"/>
      <p:bldP spid="9" grpId="0" build="allAtOnce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Readers Are Influenced By…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 algn="ctr"/>
            <a:r>
              <a:rPr lang="en-US" dirty="0" smtClean="0"/>
              <a:t>Language</a:t>
            </a:r>
          </a:p>
          <a:p>
            <a:pPr algn="ctr"/>
            <a:r>
              <a:rPr lang="en-US" dirty="0" smtClean="0"/>
              <a:t>Level of education</a:t>
            </a:r>
          </a:p>
          <a:p>
            <a:pPr algn="ctr"/>
            <a:r>
              <a:rPr lang="en-US" dirty="0" smtClean="0"/>
              <a:t>Gender</a:t>
            </a:r>
          </a:p>
          <a:p>
            <a:pPr algn="ctr"/>
            <a:r>
              <a:rPr lang="en-US" dirty="0" smtClean="0"/>
              <a:t>Personal experiences </a:t>
            </a:r>
          </a:p>
          <a:p>
            <a:pPr algn="ctr"/>
            <a:r>
              <a:rPr lang="en-US" dirty="0" smtClean="0"/>
              <a:t>Previous texts </a:t>
            </a:r>
          </a:p>
          <a:p>
            <a:pPr algn="ctr"/>
            <a:r>
              <a:rPr lang="en-US" dirty="0" smtClean="0"/>
              <a:t>Region </a:t>
            </a:r>
          </a:p>
          <a:p>
            <a:pPr algn="ctr"/>
            <a:r>
              <a:rPr lang="en-US" dirty="0" smtClean="0"/>
              <a:t>Socioeconomic position</a:t>
            </a:r>
          </a:p>
          <a:p>
            <a:pPr algn="ctr"/>
            <a:r>
              <a:rPr lang="en-US" dirty="0" smtClean="0"/>
              <a:t>Religion</a:t>
            </a:r>
            <a:endParaRPr lang="en-US" dirty="0"/>
          </a:p>
        </p:txBody>
      </p:sp>
      <p:pic>
        <p:nvPicPr>
          <p:cNvPr id="4" name="Picture 3" descr="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4800" y="2133600"/>
            <a:ext cx="1971675" cy="2847975"/>
          </a:xfrm>
          <a:prstGeom prst="rect">
            <a:avLst/>
          </a:prstGeom>
        </p:spPr>
      </p:pic>
      <p:pic>
        <p:nvPicPr>
          <p:cNvPr id="5" name="Picture 4" descr="10.bmp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152400" y="5791200"/>
            <a:ext cx="838200" cy="941894"/>
          </a:xfrm>
          <a:prstGeom prst="rect">
            <a:avLst/>
          </a:prstGeom>
        </p:spPr>
      </p:pic>
      <p:pic>
        <p:nvPicPr>
          <p:cNvPr id="6" name="Picture 5" descr="11.bmp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990600" y="6019800"/>
            <a:ext cx="701666" cy="695325"/>
          </a:xfrm>
          <a:prstGeom prst="rect">
            <a:avLst/>
          </a:prstGeom>
        </p:spPr>
      </p:pic>
      <p:pic>
        <p:nvPicPr>
          <p:cNvPr id="7" name="Picture 6" descr="12.bmp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676400" y="5715000"/>
            <a:ext cx="762000" cy="1041740"/>
          </a:xfrm>
          <a:prstGeom prst="rect">
            <a:avLst/>
          </a:prstGeom>
        </p:spPr>
      </p:pic>
      <p:pic>
        <p:nvPicPr>
          <p:cNvPr id="8" name="Picture 7" descr="12.bmp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2362200" y="5579052"/>
            <a:ext cx="1295400" cy="1148196"/>
          </a:xfrm>
          <a:prstGeom prst="rect">
            <a:avLst/>
          </a:prstGeom>
        </p:spPr>
      </p:pic>
      <p:pic>
        <p:nvPicPr>
          <p:cNvPr id="9" name="Picture 8" descr="13.bmp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657600" y="5845828"/>
            <a:ext cx="990600" cy="920496"/>
          </a:xfrm>
          <a:prstGeom prst="rect">
            <a:avLst/>
          </a:prstGeom>
        </p:spPr>
      </p:pic>
      <p:pic>
        <p:nvPicPr>
          <p:cNvPr id="10" name="Picture 9" descr="14.bmp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4648200" y="5791200"/>
            <a:ext cx="890587" cy="935680"/>
          </a:xfrm>
          <a:prstGeom prst="rect">
            <a:avLst/>
          </a:prstGeom>
        </p:spPr>
      </p:pic>
      <p:pic>
        <p:nvPicPr>
          <p:cNvPr id="11" name="Picture 10" descr="15.bmp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486400" y="5943600"/>
            <a:ext cx="1066800" cy="784319"/>
          </a:xfrm>
          <a:prstGeom prst="rect">
            <a:avLst/>
          </a:prstGeom>
        </p:spPr>
      </p:pic>
      <p:pic>
        <p:nvPicPr>
          <p:cNvPr id="13" name="Picture 12" descr="16.bmp"/>
          <p:cNvPicPr>
            <a:picLocks noChangeAspect="1"/>
          </p:cNvPicPr>
          <p:nvPr/>
        </p:nvPicPr>
        <p:blipFill>
          <a:blip r:embed="rId11" cstate="print"/>
          <a:stretch>
            <a:fillRect/>
          </a:stretch>
        </p:blipFill>
        <p:spPr>
          <a:xfrm>
            <a:off x="6553200" y="5791200"/>
            <a:ext cx="1219200" cy="926667"/>
          </a:xfrm>
          <a:prstGeom prst="rect">
            <a:avLst/>
          </a:prstGeom>
        </p:spPr>
      </p:pic>
      <p:pic>
        <p:nvPicPr>
          <p:cNvPr id="14" name="Picture 13" descr="17.bmp"/>
          <p:cNvPicPr>
            <a:picLocks noChangeAspect="1"/>
          </p:cNvPicPr>
          <p:nvPr/>
        </p:nvPicPr>
        <p:blipFill>
          <a:blip r:embed="rId12" cstate="print"/>
          <a:stretch>
            <a:fillRect/>
          </a:stretch>
        </p:blipFill>
        <p:spPr>
          <a:xfrm>
            <a:off x="7772400" y="5867400"/>
            <a:ext cx="1262063" cy="857057"/>
          </a:xfrm>
          <a:prstGeom prst="rect">
            <a:avLst/>
          </a:prstGeom>
        </p:spPr>
      </p:pic>
      <p:pic>
        <p:nvPicPr>
          <p:cNvPr id="15" name="Picture 14" descr="7.bmp"/>
          <p:cNvPicPr>
            <a:picLocks noChangeAspect="1"/>
          </p:cNvPicPr>
          <p:nvPr/>
        </p:nvPicPr>
        <p:blipFill>
          <a:blip r:embed="rId13" cstate="print"/>
          <a:stretch>
            <a:fillRect/>
          </a:stretch>
        </p:blipFill>
        <p:spPr>
          <a:xfrm>
            <a:off x="6400800" y="1524000"/>
            <a:ext cx="2398712" cy="156437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8534400" cy="758952"/>
          </a:xfrm>
        </p:spPr>
        <p:txBody>
          <a:bodyPr>
            <a:normAutofit/>
          </a:bodyPr>
          <a:lstStyle/>
          <a:p>
            <a:r>
              <a:rPr lang="en-US" dirty="0" smtClean="0"/>
              <a:t>A Reader Response Theorist Might Ask: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How could two or more separate groups of people interpret the same text?</a:t>
            </a:r>
          </a:p>
          <a:p>
            <a:r>
              <a:rPr lang="en-US" dirty="0" smtClean="0"/>
              <a:t> If they interpret it differently, what aspects of their backgrounds led them to do so?</a:t>
            </a:r>
          </a:p>
          <a:p>
            <a:r>
              <a:rPr lang="en-US" dirty="0" smtClean="0"/>
              <a:t> How does one person interpret a text? How will their background lead them to this conclusion?</a:t>
            </a:r>
            <a:endParaRPr lang="en-US" dirty="0"/>
          </a:p>
        </p:txBody>
      </p:sp>
      <p:pic>
        <p:nvPicPr>
          <p:cNvPr id="4" name="Picture 3" descr="4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010400" y="4191000"/>
            <a:ext cx="1447800" cy="20617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5794248" cy="4572000"/>
          </a:xfrm>
        </p:spPr>
        <p:txBody>
          <a:bodyPr/>
          <a:lstStyle/>
          <a:p>
            <a:r>
              <a:rPr lang="en-US" dirty="0" smtClean="0"/>
              <a:t>Supplies the “why” and “how” (Why do you think this? How did you get here?)</a:t>
            </a:r>
          </a:p>
          <a:p>
            <a:r>
              <a:rPr lang="en-US" dirty="0" smtClean="0"/>
              <a:t>Understand “absurd” or </a:t>
            </a:r>
            <a:r>
              <a:rPr lang="en-US" dirty="0" err="1" smtClean="0"/>
              <a:t>nonsequential</a:t>
            </a:r>
            <a:r>
              <a:rPr lang="en-US" dirty="0" smtClean="0"/>
              <a:t> </a:t>
            </a:r>
            <a:r>
              <a:rPr lang="en-US" dirty="0" smtClean="0"/>
              <a:t>thinking</a:t>
            </a:r>
          </a:p>
          <a:p>
            <a:r>
              <a:rPr lang="en-US" dirty="0" smtClean="0"/>
              <a:t>Supplies us with many interpretations   </a:t>
            </a:r>
          </a:p>
          <a:p>
            <a:endParaRPr lang="en-US" smtClean="0"/>
          </a:p>
          <a:p>
            <a:endParaRPr lang="en-US" dirty="0" smtClean="0"/>
          </a:p>
          <a:p>
            <a:pPr>
              <a:buNone/>
            </a:pPr>
            <a:endParaRPr lang="en-US" dirty="0"/>
          </a:p>
        </p:txBody>
      </p:sp>
      <p:pic>
        <p:nvPicPr>
          <p:cNvPr id="4" name="Picture 3" descr="5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19800" y="1524000"/>
            <a:ext cx="2895600" cy="1570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Disadvantages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352800" y="1828800"/>
            <a:ext cx="8503920" cy="4572000"/>
          </a:xfrm>
        </p:spPr>
        <p:txBody>
          <a:bodyPr/>
          <a:lstStyle/>
          <a:p>
            <a:r>
              <a:rPr lang="en-US" dirty="0" smtClean="0"/>
              <a:t>No focus on content</a:t>
            </a:r>
          </a:p>
          <a:p>
            <a:r>
              <a:rPr lang="en-US" dirty="0" smtClean="0"/>
              <a:t>Style is lost </a:t>
            </a:r>
          </a:p>
          <a:p>
            <a:r>
              <a:rPr lang="en-US" dirty="0" smtClean="0"/>
              <a:t>Outlandish inferences  </a:t>
            </a:r>
          </a:p>
          <a:p>
            <a:r>
              <a:rPr lang="en-US" dirty="0" smtClean="0"/>
              <a:t>Who do we trust?</a:t>
            </a:r>
            <a:endParaRPr lang="en-US" dirty="0"/>
          </a:p>
        </p:txBody>
      </p:sp>
      <p:pic>
        <p:nvPicPr>
          <p:cNvPr id="4" name="Picture 3" descr="6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09600" y="3352800"/>
            <a:ext cx="2790825" cy="26193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114800" y="4038600"/>
            <a:ext cx="37338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Is his interpretation more important  </a:t>
            </a:r>
            <a:r>
              <a:rPr lang="en-US" dirty="0" smtClean="0">
                <a:sym typeface="Wingdings" pitchFamily="2" charset="2"/>
              </a:rPr>
              <a:t></a:t>
            </a:r>
            <a:endParaRPr lang="en-US" dirty="0" smtClean="0"/>
          </a:p>
          <a:p>
            <a:endParaRPr lang="en-US" dirty="0"/>
          </a:p>
        </p:txBody>
      </p:sp>
      <p:pic>
        <p:nvPicPr>
          <p:cNvPr id="6" name="Picture 5" descr="8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315200" y="3962400"/>
            <a:ext cx="1600200" cy="2314576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3657600" y="5105400"/>
            <a:ext cx="2590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Than his?</a:t>
            </a:r>
          </a:p>
          <a:p>
            <a:r>
              <a:rPr lang="en-US" dirty="0" smtClean="0">
                <a:sym typeface="Wingdings" pitchFamily="2" charset="2"/>
              </a:rPr>
              <a:t>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8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From Previous Classes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Utopian Society </a:t>
            </a:r>
          </a:p>
          <a:p>
            <a:r>
              <a:rPr lang="en-US" dirty="0" smtClean="0"/>
              <a:t>APUSH essays</a:t>
            </a:r>
          </a:p>
          <a:p>
            <a:r>
              <a:rPr lang="en-US" dirty="0" smtClean="0"/>
              <a:t>English (Socratic Seminars)</a:t>
            </a:r>
          </a:p>
          <a:p>
            <a:r>
              <a:rPr lang="en-US" dirty="0" smtClean="0"/>
              <a:t>Art classes </a:t>
            </a:r>
            <a:endParaRPr lang="en-US" dirty="0"/>
          </a:p>
        </p:txBody>
      </p:sp>
      <p:pic>
        <p:nvPicPr>
          <p:cNvPr id="4" name="Picture 3" descr="1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15000" y="1600200"/>
            <a:ext cx="2412389" cy="2407564"/>
          </a:xfrm>
          <a:prstGeom prst="rect">
            <a:avLst/>
          </a:prstGeom>
        </p:spPr>
      </p:pic>
      <p:pic>
        <p:nvPicPr>
          <p:cNvPr id="5" name="Picture 4" descr="19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086600" y="4038600"/>
            <a:ext cx="1850444" cy="1876425"/>
          </a:xfrm>
          <a:prstGeom prst="rect">
            <a:avLst/>
          </a:prstGeom>
        </p:spPr>
      </p:pic>
      <p:pic>
        <p:nvPicPr>
          <p:cNvPr id="6" name="Picture 5" descr="20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 flipV="1">
            <a:off x="5029200" y="4267200"/>
            <a:ext cx="1524000" cy="1143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Examples In Real Life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4879848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INVALID EXAMPLES:</a:t>
            </a:r>
          </a:p>
          <a:p>
            <a:pPr>
              <a:buNone/>
            </a:pPr>
            <a:endParaRPr lang="en-US" i="1" dirty="0" smtClean="0"/>
          </a:p>
          <a:p>
            <a:r>
              <a:rPr lang="en-US" i="1" dirty="0" smtClean="0"/>
              <a:t>Lord of the Flies</a:t>
            </a:r>
          </a:p>
          <a:p>
            <a:r>
              <a:rPr lang="en-US" dirty="0" smtClean="0"/>
              <a:t>David Chapman</a:t>
            </a:r>
          </a:p>
          <a:p>
            <a:r>
              <a:rPr lang="en-US" dirty="0" smtClean="0"/>
              <a:t>Christine O’Donnell  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953000" y="1524000"/>
            <a:ext cx="396240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700" dirty="0" smtClean="0"/>
              <a:t>VALID EXAMPLES:</a:t>
            </a:r>
          </a:p>
          <a:p>
            <a:endParaRPr lang="en-US" sz="2700" dirty="0" smtClean="0"/>
          </a:p>
          <a:p>
            <a:pPr>
              <a:buFont typeface="Arial" pitchFamily="34" charset="0"/>
              <a:buChar char="•"/>
            </a:pPr>
            <a:r>
              <a:rPr lang="en-US" sz="2700" i="1" dirty="0" smtClean="0"/>
              <a:t>Twilight </a:t>
            </a:r>
            <a:r>
              <a:rPr lang="en-US" sz="2700" dirty="0" smtClean="0"/>
              <a:t> </a:t>
            </a:r>
          </a:p>
          <a:p>
            <a:endParaRPr lang="en-US" sz="2700" dirty="0"/>
          </a:p>
        </p:txBody>
      </p:sp>
      <p:pic>
        <p:nvPicPr>
          <p:cNvPr id="6" name="Picture 5" descr="18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629400" y="3200400"/>
            <a:ext cx="1724025" cy="2552700"/>
          </a:xfrm>
          <a:prstGeom prst="rect">
            <a:avLst/>
          </a:prstGeom>
        </p:spPr>
      </p:pic>
      <p:pic>
        <p:nvPicPr>
          <p:cNvPr id="7" name="Picture 6" descr="19.bmp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990600" y="4114800"/>
            <a:ext cx="1381125" cy="1975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04800"/>
            <a:ext cx="8534400" cy="75895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How Do I Interpret the Text Like a Reader Response Theorist?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STEP ONE: Read the text. </a:t>
            </a:r>
          </a:p>
          <a:p>
            <a:r>
              <a:rPr lang="en-US" dirty="0" smtClean="0"/>
              <a:t>STEP TWO: Interpret the text. </a:t>
            </a:r>
          </a:p>
          <a:p>
            <a:r>
              <a:rPr lang="en-US" dirty="0" smtClean="0"/>
              <a:t>STEP THREE: Quote the text.</a:t>
            </a:r>
          </a:p>
          <a:p>
            <a:r>
              <a:rPr lang="en-US" dirty="0" smtClean="0"/>
              <a:t>STEP FOUR: Kill John Lennon</a:t>
            </a:r>
            <a:endParaRPr lang="en-US" dirty="0"/>
          </a:p>
        </p:txBody>
      </p:sp>
      <p:pic>
        <p:nvPicPr>
          <p:cNvPr id="4" name="Picture 3" descr="20.bmp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410200" y="3581400"/>
            <a:ext cx="3448050" cy="266593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6667 0.44444 L 1.66667E-6 -8.14815E-6 " pathEditMode="relative" ptsTypes="AA">
                                      <p:cBhvr>
                                        <p:cTn id="3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49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.33333  E" pathEditMode="relative" ptsTypes="">
                                      <p:cBhvr>
                                        <p:cTn id="34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122</TotalTime>
  <Words>256</Words>
  <Application>Microsoft Office PowerPoint</Application>
  <PresentationFormat>On-screen Show (4:3)</PresentationFormat>
  <Paragraphs>57</Paragraphs>
  <Slides>9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Civic</vt:lpstr>
      <vt:lpstr>Reader Response Theory </vt:lpstr>
      <vt:lpstr>Reader Response Theory </vt:lpstr>
      <vt:lpstr>Readers Are Influenced By…</vt:lpstr>
      <vt:lpstr>A Reader Response Theorist Might Ask:</vt:lpstr>
      <vt:lpstr>Advantages</vt:lpstr>
      <vt:lpstr>Disadvantages </vt:lpstr>
      <vt:lpstr>Examples From Previous Classes</vt:lpstr>
      <vt:lpstr>Examples In Real Life </vt:lpstr>
      <vt:lpstr>How Do I Interpret the Text Like a Reader Response Theorist?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ZSnyder</dc:creator>
  <cp:lastModifiedBy>ZSnyder</cp:lastModifiedBy>
  <cp:revision>16</cp:revision>
  <dcterms:created xsi:type="dcterms:W3CDTF">2010-10-13T17:37:24Z</dcterms:created>
  <dcterms:modified xsi:type="dcterms:W3CDTF">2010-10-18T18:05:31Z</dcterms:modified>
</cp:coreProperties>
</file>